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859" r:id="rId2"/>
    <p:sldId id="1017" r:id="rId3"/>
    <p:sldId id="1024" r:id="rId4"/>
    <p:sldId id="1106" r:id="rId5"/>
    <p:sldId id="1018" r:id="rId6"/>
    <p:sldId id="1105" r:id="rId7"/>
    <p:sldId id="1042" r:id="rId8"/>
    <p:sldId id="1019" r:id="rId9"/>
    <p:sldId id="1023" r:id="rId10"/>
    <p:sldId id="1031" r:id="rId11"/>
    <p:sldId id="1034" r:id="rId12"/>
    <p:sldId id="1093" r:id="rId13"/>
    <p:sldId id="1091" r:id="rId14"/>
    <p:sldId id="1092" r:id="rId15"/>
    <p:sldId id="1043" r:id="rId16"/>
    <p:sldId id="1050" r:id="rId17"/>
    <p:sldId id="1052" r:id="rId18"/>
    <p:sldId id="1053" r:id="rId19"/>
    <p:sldId id="1054" r:id="rId20"/>
    <p:sldId id="1055" r:id="rId21"/>
    <p:sldId id="1049" r:id="rId22"/>
    <p:sldId id="1056" r:id="rId23"/>
    <p:sldId id="1070" r:id="rId24"/>
    <p:sldId id="1058" r:id="rId25"/>
    <p:sldId id="1098" r:id="rId26"/>
    <p:sldId id="1108" r:id="rId27"/>
    <p:sldId id="1062" r:id="rId28"/>
    <p:sldId id="1068" r:id="rId29"/>
    <p:sldId id="1107" r:id="rId3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化学反应速率与化学平衡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化学反应速率</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195397"/>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基</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元反应与活化能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基元反应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多数的化学反应往往经过多个反应步骤才能实现。其中每一步反应都称为基元反应。如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个基元反应为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反应机理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后进行的基元反应，反映了化学反应的反应历程，反应历程又称反应机理。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基元反应发生的先决条件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元反应发生的先决条件是反应物的分子必须发生碰撞，但并不是每一次分子碰撞都能发生化学反应。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195397"/>
              </a:xfrm>
              <a:blipFill>
                <a:blip r:embed="rId2"/>
                <a:stretch>
                  <a:fillRect l="-796" r="-849"/>
                </a:stretch>
              </a:blipFill>
            </p:spPr>
            <p:txBody>
              <a:bodyPr/>
              <a:lstStyle/>
              <a:p>
                <a:r>
                  <a:rPr lang="zh-CN" altLang="en-US">
                    <a:noFill/>
                  </a:rPr>
                  <a:t> </a:t>
                </a:r>
              </a:p>
            </p:txBody>
          </p:sp>
        </mc:Fallback>
      </mc:AlternateContent>
      <p:pic>
        <p:nvPicPr>
          <p:cNvPr id="4" name="知识点3.EPS" descr="id:2147491735;FounderCES"/>
          <p:cNvPicPr/>
          <p:nvPr/>
        </p:nvPicPr>
        <p:blipFill>
          <a:blip r:embed="rId3"/>
          <a:stretch>
            <a:fillRect/>
          </a:stretch>
        </p:blipFill>
        <p:spPr>
          <a:xfrm>
            <a:off x="478582" y="904634"/>
            <a:ext cx="1352535" cy="359245"/>
          </a:xfrm>
          <a:prstGeom prst="rect">
            <a:avLst/>
          </a:prstGeom>
        </p:spPr>
      </p:pic>
    </p:spTree>
    <p:extLst>
      <p:ext uri="{BB962C8B-B14F-4D97-AF65-F5344CB8AC3E}">
        <p14:creationId xmlns:p14="http://schemas.microsoft.com/office/powerpoint/2010/main" val="1876859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12775" algn="l"/>
                <a:tab pos="564515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：能够发生化学反应的碰撞。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具有足够的能量和合适的取向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反应速率的关系：有效碰撞的频率越高，则反应速率越快。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活化能和活化分子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活化分子：能够发生有效碰撞的分子。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某一化学反应来说，在一定条件下，反应物分子中活化分子的百分数是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2775" algn="l"/>
                <a:tab pos="5645150" algn="l"/>
                <a:tab pos="986155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活化能：活化分子具有的平均能量与反应物分子具有的平均能量之差，叫作反应的活化能。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47106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反应物、生成物的能量与活化能的关系图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588.jpg" descr="id:2147493003;FounderCES"/>
          <p:cNvPicPr/>
          <p:nvPr/>
        </p:nvPicPr>
        <p:blipFill>
          <a:blip r:embed="rId2">
            <a:clrChange>
              <a:clrFrom>
                <a:srgbClr val="FFFFFE"/>
              </a:clrFrom>
              <a:clrTo>
                <a:srgbClr val="FFFFFE">
                  <a:alpha val="0"/>
                </a:srgbClr>
              </a:clrTo>
            </a:clrChange>
          </a:blip>
          <a:stretch>
            <a:fillRect/>
          </a:stretch>
        </p:blipFill>
        <p:spPr>
          <a:xfrm>
            <a:off x="4448531" y="1556792"/>
            <a:ext cx="3070514" cy="2741468"/>
          </a:xfrm>
          <a:prstGeom prst="rect">
            <a:avLst/>
          </a:prstGeom>
        </p:spPr>
      </p:pic>
    </p:spTree>
    <p:extLst>
      <p:ext uri="{BB962C8B-B14F-4D97-AF65-F5344CB8AC3E}">
        <p14:creationId xmlns:p14="http://schemas.microsoft.com/office/powerpoint/2010/main" val="2693813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表示反应的活化能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表示活化分子变成生成物分子放出的能量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表示反应热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3010;FounderCES"/>
          <p:cNvPicPr/>
          <p:nvPr/>
        </p:nvPicPr>
        <p:blipFill>
          <a:blip r:embed="rId3"/>
          <a:stretch>
            <a:fillRect/>
          </a:stretch>
        </p:blipFill>
        <p:spPr>
          <a:xfrm>
            <a:off x="490206" y="908359"/>
            <a:ext cx="1475494" cy="344803"/>
          </a:xfrm>
          <a:prstGeom prst="rect">
            <a:avLst/>
          </a:prstGeom>
        </p:spPr>
      </p:pic>
      <p:pic>
        <p:nvPicPr>
          <p:cNvPr id="6" name="图片 5"/>
          <p:cNvPicPr>
            <a:picLocks noChangeAspect="1"/>
          </p:cNvPicPr>
          <p:nvPr/>
        </p:nvPicPr>
        <p:blipFill>
          <a:blip r:embed="rId2"/>
          <a:stretch>
            <a:fillRect/>
          </a:stretch>
        </p:blipFill>
        <p:spPr>
          <a:xfrm>
            <a:off x="349214" y="2228652"/>
            <a:ext cx="11502992" cy="1272356"/>
          </a:xfrm>
          <a:prstGeom prst="rect">
            <a:avLst/>
          </a:prstGeom>
        </p:spPr>
      </p:pic>
      <p:sp>
        <p:nvSpPr>
          <p:cNvPr id="7" name="内容占位符 1"/>
          <p:cNvSpPr txBox="1">
            <a:spLocks/>
          </p:cNvSpPr>
          <p:nvPr/>
        </p:nvSpPr>
        <p:spPr bwMode="auto">
          <a:xfrm>
            <a:off x="360854" y="22582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催化剂能降低正、逆反应的活化能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但不能改变反应方向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也不能改变反应热的大小。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温馨提示.EPS" descr="id:2147493017;FounderCES"/>
          <p:cNvPicPr/>
          <p:nvPr/>
        </p:nvPicPr>
        <p:blipFill>
          <a:blip r:embed="rId4"/>
          <a:stretch>
            <a:fillRect/>
          </a:stretch>
        </p:blipFill>
        <p:spPr>
          <a:xfrm>
            <a:off x="550590" y="2436107"/>
            <a:ext cx="1548665" cy="304380"/>
          </a:xfrm>
          <a:prstGeom prst="rect">
            <a:avLst/>
          </a:prstGeom>
        </p:spPr>
      </p:pic>
    </p:spTree>
    <p:extLst>
      <p:ext uri="{BB962C8B-B14F-4D97-AF65-F5344CB8AC3E}">
        <p14:creationId xmlns:p14="http://schemas.microsoft.com/office/powerpoint/2010/main" val="50577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用有效碰撞理论解释影响化学反应速率的因素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010491688"/>
              </p:ext>
            </p:extLst>
          </p:nvPr>
        </p:nvGraphicFramePr>
        <p:xfrm>
          <a:off x="478582" y="1484784"/>
          <a:ext cx="11233249" cy="3346688"/>
        </p:xfrm>
        <a:graphic>
          <a:graphicData uri="http://schemas.openxmlformats.org/drawingml/2006/table">
            <a:tbl>
              <a:tblPr firstRow="1" firstCol="1" bandRow="1"/>
              <a:tblGrid>
                <a:gridCol w="2080398">
                  <a:extLst>
                    <a:ext uri="{9D8B030D-6E8A-4147-A177-3AD203B41FA5}">
                      <a16:colId xmlns:a16="http://schemas.microsoft.com/office/drawing/2014/main" val="2246296103"/>
                    </a:ext>
                  </a:extLst>
                </a:gridCol>
                <a:gridCol w="2080398">
                  <a:extLst>
                    <a:ext uri="{9D8B030D-6E8A-4147-A177-3AD203B41FA5}">
                      <a16:colId xmlns:a16="http://schemas.microsoft.com/office/drawing/2014/main" val="4210764342"/>
                    </a:ext>
                  </a:extLst>
                </a:gridCol>
                <a:gridCol w="2080398">
                  <a:extLst>
                    <a:ext uri="{9D8B030D-6E8A-4147-A177-3AD203B41FA5}">
                      <a16:colId xmlns:a16="http://schemas.microsoft.com/office/drawing/2014/main" val="1356242938"/>
                    </a:ext>
                  </a:extLst>
                </a:gridCol>
                <a:gridCol w="2255750">
                  <a:extLst>
                    <a:ext uri="{9D8B030D-6E8A-4147-A177-3AD203B41FA5}">
                      <a16:colId xmlns:a16="http://schemas.microsoft.com/office/drawing/2014/main" val="1488307224"/>
                    </a:ext>
                  </a:extLst>
                </a:gridCol>
                <a:gridCol w="1440160">
                  <a:extLst>
                    <a:ext uri="{9D8B030D-6E8A-4147-A177-3AD203B41FA5}">
                      <a16:colId xmlns:a16="http://schemas.microsoft.com/office/drawing/2014/main" val="3606118500"/>
                    </a:ext>
                  </a:extLst>
                </a:gridCol>
                <a:gridCol w="1296145">
                  <a:extLst>
                    <a:ext uri="{9D8B030D-6E8A-4147-A177-3AD203B41FA5}">
                      <a16:colId xmlns:a16="http://schemas.microsoft.com/office/drawing/2014/main" val="586008992"/>
                    </a:ext>
                  </a:extLst>
                </a:gridCol>
              </a:tblGrid>
              <a:tr h="54864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单位体积内</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hMerge="1">
                  <a:txBody>
                    <a:bodyPr/>
                    <a:lstStyle/>
                    <a:p>
                      <a:endParaRPr lang="zh-CN" altLang="en-US"/>
                    </a:p>
                  </a:txBody>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撞次数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应速率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970924964"/>
                  </a:ext>
                </a:extLst>
              </a:tr>
              <a:tr h="603488">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分子总数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活化分子数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活化分子百分数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118284509"/>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增大浓度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56417419"/>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21828954"/>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45545049"/>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加催化剂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39863082"/>
                  </a:ext>
                </a:extLst>
              </a:tr>
            </a:tbl>
          </a:graphicData>
        </a:graphic>
      </p:graphicFrame>
    </p:spTree>
    <p:extLst>
      <p:ext uri="{BB962C8B-B14F-4D97-AF65-F5344CB8AC3E}">
        <p14:creationId xmlns:p14="http://schemas.microsoft.com/office/powerpoint/2010/main" val="1904574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43710" y="764704"/>
            <a:ext cx="11502992" cy="1368152"/>
          </a:xfrm>
          <a:prstGeom prst="rect">
            <a:avLst/>
          </a:prstGeom>
        </p:spPr>
      </p:pic>
      <p:sp>
        <p:nvSpPr>
          <p:cNvPr id="3" name="内容占位符 2"/>
          <p:cNvSpPr>
            <a:spLocks noGrp="1"/>
          </p:cNvSpPr>
          <p:nvPr>
            <p:ph idx="1"/>
          </p:nvPr>
        </p:nvSpPr>
        <p:spPr>
          <a:xfrm>
            <a:off x="360854" y="763093"/>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大浓度、增大压强、升高温度、加催化剂都能增加单位体积内活化分子数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但只有升高温度、加催化剂能增加活化分子百分数。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93032;FounderCES"/>
          <p:cNvPicPr/>
          <p:nvPr/>
        </p:nvPicPr>
        <p:blipFill>
          <a:blip r:embed="rId3"/>
          <a:stretch>
            <a:fillRect/>
          </a:stretch>
        </p:blipFill>
        <p:spPr>
          <a:xfrm>
            <a:off x="562216" y="927942"/>
            <a:ext cx="1606393" cy="315401"/>
          </a:xfrm>
          <a:prstGeom prst="rect">
            <a:avLst/>
          </a:prstGeom>
        </p:spPr>
      </p:pic>
    </p:spTree>
    <p:extLst>
      <p:ext uri="{BB962C8B-B14F-4D97-AF65-F5344CB8AC3E}">
        <p14:creationId xmlns:p14="http://schemas.microsoft.com/office/powerpoint/2010/main" val="245726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3900235"/>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学反应速率的比较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先看单位是否一致，若不一致，需转化为同一单位。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归一法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：将不同物质的化学反应速率转化成同一物质的化学反应速率，再比较其数值大小。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比值法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：用各物质的化学反应速率除对应各物质的化学计量数，所得数值大的化学反应速率大。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要点破.EPS" descr="id:2147491877;FounderCES"/>
          <p:cNvPicPr/>
          <p:nvPr/>
        </p:nvPicPr>
        <p:blipFill>
          <a:blip r:embed="rId2"/>
          <a:stretch>
            <a:fillRect/>
          </a:stretch>
        </p:blipFill>
        <p:spPr>
          <a:xfrm>
            <a:off x="2474919" y="692696"/>
            <a:ext cx="7240575" cy="625554"/>
          </a:xfrm>
          <a:prstGeom prst="rect">
            <a:avLst/>
          </a:prstGeom>
        </p:spPr>
      </p:pic>
      <p:pic>
        <p:nvPicPr>
          <p:cNvPr id="6" name="要点1.EPS" descr="id:2147491884;FounderCES"/>
          <p:cNvPicPr/>
          <p:nvPr/>
        </p:nvPicPr>
        <p:blipFill>
          <a:blip r:embed="rId3"/>
          <a:stretch>
            <a:fillRect/>
          </a:stretch>
        </p:blipFill>
        <p:spPr>
          <a:xfrm>
            <a:off x="478582" y="1582193"/>
            <a:ext cx="968375" cy="339725"/>
          </a:xfrm>
          <a:prstGeom prst="rect">
            <a:avLst/>
          </a:prstGeom>
        </p:spPr>
      </p:pic>
    </p:spTree>
    <p:extLst>
      <p:ext uri="{BB962C8B-B14F-4D97-AF65-F5344CB8AC3E}">
        <p14:creationId xmlns:p14="http://schemas.microsoft.com/office/powerpoint/2010/main" val="3334926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1774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催化剂</m:t>
                        </m:r>
                      </m:e>
                    </m:groupChr>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，在不同条件下的化学反应速率如下：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dirty="0">
                    <a:latin typeface="Book Antiqua" panose="02040602050305030304" pitchFamily="18" charset="0"/>
                  </a:rPr>
                  <a:t> 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dirty="0">
                    <a:latin typeface="Book Antiqua" panose="02040602050305030304" pitchFamily="18" charset="0"/>
                  </a:rPr>
                  <a:t> 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dirty="0">
                    <a:latin typeface="Book Antiqua" panose="02040602050305030304" pitchFamily="18" charset="0"/>
                  </a:rPr>
                  <a:t> 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i="1" dirty="0">
                    <a:latin typeface="Book Antiqua" panose="02040602050305030304" pitchFamily="18" charset="0"/>
                  </a:rPr>
                  <a:t> 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表示的化学反应速率由快到慢的顺序为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③①②④</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177426"/>
              </a:xfrm>
              <a:blipFill>
                <a:blip r:embed="rId2"/>
                <a:stretch>
                  <a:fillRect l="-796" b="-146"/>
                </a:stretch>
              </a:blipFill>
            </p:spPr>
            <p:txBody>
              <a:bodyPr/>
              <a:lstStyle/>
              <a:p>
                <a:r>
                  <a:rPr lang="zh-CN" altLang="en-US">
                    <a:noFill/>
                  </a:rPr>
                  <a:t> </a:t>
                </a:r>
              </a:p>
            </p:txBody>
          </p:sp>
        </mc:Fallback>
      </mc:AlternateContent>
      <p:pic>
        <p:nvPicPr>
          <p:cNvPr id="5" name="24典例1.EPS" descr="id:2147491912;FounderCES"/>
          <p:cNvPicPr/>
          <p:nvPr/>
        </p:nvPicPr>
        <p:blipFill>
          <a:blip r:embed="rId3"/>
          <a:stretch>
            <a:fillRect/>
          </a:stretch>
        </p:blipFill>
        <p:spPr>
          <a:xfrm>
            <a:off x="502697" y="1061425"/>
            <a:ext cx="1056005" cy="339725"/>
          </a:xfrm>
          <a:prstGeom prst="rect">
            <a:avLst/>
          </a:prstGeom>
        </p:spPr>
      </p:pic>
      <p:pic>
        <p:nvPicPr>
          <p:cNvPr id="8" name="24答案.EPS" descr="id:2147491933;FounderCES"/>
          <p:cNvPicPr/>
          <p:nvPr/>
        </p:nvPicPr>
        <p:blipFill>
          <a:blip r:embed="rId4"/>
          <a:stretch>
            <a:fillRect/>
          </a:stretch>
        </p:blipFill>
        <p:spPr>
          <a:xfrm>
            <a:off x="472311" y="4454364"/>
            <a:ext cx="715645" cy="254635"/>
          </a:xfrm>
          <a:prstGeom prst="rect">
            <a:avLst/>
          </a:prstGeom>
        </p:spPr>
      </p:pic>
    </p:spTree>
    <p:extLst>
      <p:ext uri="{BB962C8B-B14F-4D97-AF65-F5344CB8AC3E}">
        <p14:creationId xmlns:p14="http://schemas.microsoft.com/office/powerpoint/2010/main" val="5782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926;FounderCES"/>
          <p:cNvPicPr/>
          <p:nvPr/>
        </p:nvPicPr>
        <p:blipFill>
          <a:blip r:embed="rId2"/>
          <a:stretch>
            <a:fillRect/>
          </a:stretch>
        </p:blipFill>
        <p:spPr>
          <a:xfrm>
            <a:off x="544854" y="951440"/>
            <a:ext cx="731982" cy="260927"/>
          </a:xfrm>
          <a:prstGeom prst="rect">
            <a:avLst/>
          </a:prstGeom>
        </p:spPr>
      </p:pic>
      <p:sp>
        <p:nvSpPr>
          <p:cNvPr id="5" name="内容占位符 4"/>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9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归一法</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均转化为用</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表示的化学反应速率</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spc="-90" dirty="0" smtClean="0">
                <a:latin typeface="Book Antiqua" panose="02040602050305030304" pitchFamily="18" charset="0"/>
              </a:rPr>
              <a:t>v</a:t>
            </a:r>
            <a:r>
              <a:rPr lang="en-US" altLang="zh-CN"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pc="-90" smtClean="0">
                <a:latin typeface="Book Antiqua" panose="02040602050305030304" pitchFamily="18" charset="0"/>
              </a:rPr>
              <a:t> </a:t>
            </a:r>
            <a:r>
              <a:rPr lang="en-US" altLang="zh-CN" b="1" i="1" spc="-90">
                <a:latin typeface="Book Antiqua" panose="02040602050305030304" pitchFamily="18" charset="0"/>
              </a:rPr>
              <a:t>v</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pc="-9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dirty="0">
                <a:latin typeface="Book Antiqua" panose="02040602050305030304" pitchFamily="18" charset="0"/>
              </a:rPr>
              <a:t> v</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latin typeface="Book Antiqua" panose="02040602050305030304" pitchFamily="18" charset="0"/>
              </a:rPr>
              <a:t> v</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pc="-1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i="1" dirty="0">
                <a:latin typeface="Book Antiqua" panose="02040602050305030304" pitchFamily="18" charset="0"/>
              </a:rPr>
              <a:t> v</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spc="-1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故化学反应速率由快到慢的顺序为</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③①②④</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3632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764704"/>
            <a:ext cx="11502992" cy="1872208"/>
          </a:xfrm>
          <a:prstGeom prst="rect">
            <a:avLst/>
          </a:prstGeom>
        </p:spPr>
      </p:pic>
      <p:sp>
        <p:nvSpPr>
          <p:cNvPr id="5" name="内容占位符 4"/>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用不同物质表示反应速率的快慢时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需转化为同一物质、相同单位后再进行数据大小的比较。化学反应速率之比等于化学计量数之比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则反应速率与化学计量数的比值越大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反应速率越快。</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3074;FounderCES"/>
          <p:cNvPicPr/>
          <p:nvPr/>
        </p:nvPicPr>
        <p:blipFill>
          <a:blip r:embed="rId3"/>
          <a:stretch>
            <a:fillRect/>
          </a:stretch>
        </p:blipFill>
        <p:spPr>
          <a:xfrm>
            <a:off x="550590" y="917672"/>
            <a:ext cx="1468318" cy="321737"/>
          </a:xfrm>
          <a:prstGeom prst="rect">
            <a:avLst/>
          </a:prstGeom>
        </p:spPr>
      </p:pic>
    </p:spTree>
    <p:extLst>
      <p:ext uri="{BB962C8B-B14F-4D97-AF65-F5344CB8AC3E}">
        <p14:creationId xmlns:p14="http://schemas.microsoft.com/office/powerpoint/2010/main" val="208778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导引图.EPS" descr="id:2147491665;FounderCES"/>
          <p:cNvPicPr/>
          <p:nvPr/>
        </p:nvPicPr>
        <p:blipFill>
          <a:blip r:embed="rId2">
            <a:clrChange>
              <a:clrFrom>
                <a:srgbClr val="000000">
                  <a:alpha val="0"/>
                </a:srgbClr>
              </a:clrFrom>
              <a:clrTo>
                <a:srgbClr val="000000">
                  <a:alpha val="0"/>
                </a:srgbClr>
              </a:clrTo>
            </a:clrChange>
          </a:blip>
          <a:stretch>
            <a:fillRect/>
          </a:stretch>
        </p:blipFill>
        <p:spPr>
          <a:xfrm>
            <a:off x="3440040" y="500196"/>
            <a:ext cx="5535486" cy="624548"/>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192983" y="1181492"/>
            <a:ext cx="8970343" cy="5271844"/>
          </a:xfrm>
          <a:prstGeom prst="rect">
            <a:avLst/>
          </a:prstGeom>
        </p:spPr>
      </p:pic>
      <p:pic>
        <p:nvPicPr>
          <p:cNvPr id="4" name="图片 3"/>
          <p:cNvPicPr>
            <a:picLocks noChangeAspect="1"/>
          </p:cNvPicPr>
          <p:nvPr/>
        </p:nvPicPr>
        <p:blipFill>
          <a:blip r:embed="rId4"/>
          <a:stretch>
            <a:fillRect/>
          </a:stretch>
        </p:blipFill>
        <p:spPr>
          <a:xfrm>
            <a:off x="694606" y="2756730"/>
            <a:ext cx="1295765" cy="1032310"/>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870995" y="3234926"/>
            <a:ext cx="315636" cy="954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控</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制变量法在化学反应速率中的应用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947;FounderCES"/>
          <p:cNvPicPr/>
          <p:nvPr/>
        </p:nvPicPr>
        <p:blipFill>
          <a:blip r:embed="rId2"/>
          <a:stretch>
            <a:fillRect/>
          </a:stretch>
        </p:blipFill>
        <p:spPr>
          <a:xfrm>
            <a:off x="550590" y="908209"/>
            <a:ext cx="935759" cy="328468"/>
          </a:xfrm>
          <a:prstGeom prst="rect">
            <a:avLst/>
          </a:prstGeom>
        </p:spPr>
      </p:pic>
      <p:pic>
        <p:nvPicPr>
          <p:cNvPr id="7" name="cx461.jpg" descr="id:2147493088;FounderCES"/>
          <p:cNvPicPr/>
          <p:nvPr/>
        </p:nvPicPr>
        <p:blipFill>
          <a:blip r:embed="rId3">
            <a:clrChange>
              <a:clrFrom>
                <a:srgbClr val="FFFFFE"/>
              </a:clrFrom>
              <a:clrTo>
                <a:srgbClr val="FFFFFE">
                  <a:alpha val="0"/>
                </a:srgbClr>
              </a:clrTo>
            </a:clrChange>
          </a:blip>
          <a:stretch>
            <a:fillRect/>
          </a:stretch>
        </p:blipFill>
        <p:spPr>
          <a:xfrm>
            <a:off x="3012484" y="1556792"/>
            <a:ext cx="6033077" cy="4156364"/>
          </a:xfrm>
          <a:prstGeom prst="rect">
            <a:avLst/>
          </a:prstGeom>
        </p:spPr>
      </p:pic>
    </p:spTree>
    <p:extLst>
      <p:ext uri="{BB962C8B-B14F-4D97-AF65-F5344CB8AC3E}">
        <p14:creationId xmlns:p14="http://schemas.microsoft.com/office/powerpoint/2010/main" val="2144511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研究某溶液中溶质</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的分解速率的影响因素，分别用三份不同初始浓度的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溶液在不同温度下进行实验，</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随时间变化的曲线如图</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列说法错误的是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的分解平均速率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在同一时刻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的分解速率随温度升高而增大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的分解平均速率随温度升高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min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的分解率相</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rPr>
              <a:t>            B</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典例2.EPS" descr="id:2147493095;FounderCES"/>
          <p:cNvPicPr/>
          <p:nvPr/>
        </p:nvPicPr>
        <p:blipFill>
          <a:blip r:embed="rId2"/>
          <a:stretch>
            <a:fillRect/>
          </a:stretch>
        </p:blipFill>
        <p:spPr>
          <a:xfrm>
            <a:off x="478582" y="939468"/>
            <a:ext cx="909992" cy="292835"/>
          </a:xfrm>
          <a:prstGeom prst="rect">
            <a:avLst/>
          </a:prstGeom>
        </p:spPr>
      </p:pic>
      <p:pic>
        <p:nvPicPr>
          <p:cNvPr id="7" name="cx460.jpg" descr="id:2147493102;FounderCES"/>
          <p:cNvPicPr/>
          <p:nvPr/>
        </p:nvPicPr>
        <p:blipFill>
          <a:blip r:embed="rId3">
            <a:clrChange>
              <a:clrFrom>
                <a:srgbClr val="FFFFFE"/>
              </a:clrFrom>
              <a:clrTo>
                <a:srgbClr val="FFFFFE">
                  <a:alpha val="0"/>
                </a:srgbClr>
              </a:clrTo>
            </a:clrChange>
          </a:blip>
          <a:stretch>
            <a:fillRect/>
          </a:stretch>
        </p:blipFill>
        <p:spPr>
          <a:xfrm>
            <a:off x="8263469" y="1340768"/>
            <a:ext cx="2819572" cy="2264852"/>
          </a:xfrm>
          <a:prstGeom prst="rect">
            <a:avLst/>
          </a:prstGeom>
        </p:spPr>
      </p:pic>
      <p:pic>
        <p:nvPicPr>
          <p:cNvPr id="8" name="24答案.EPS" descr="id:2147493116;FounderCES"/>
          <p:cNvPicPr/>
          <p:nvPr/>
        </p:nvPicPr>
        <p:blipFill>
          <a:blip r:embed="rId4"/>
          <a:stretch>
            <a:fillRect/>
          </a:stretch>
        </p:blipFill>
        <p:spPr>
          <a:xfrm>
            <a:off x="478582" y="5906150"/>
            <a:ext cx="705652" cy="251554"/>
          </a:xfrm>
          <a:prstGeom prst="rect">
            <a:avLst/>
          </a:prstGeom>
        </p:spPr>
      </p:pic>
    </p:spTree>
    <p:extLst>
      <p:ext uri="{BB962C8B-B14F-4D97-AF65-F5344CB8AC3E}">
        <p14:creationId xmlns:p14="http://schemas.microsoft.com/office/powerpoint/2010/main" val="3471506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692696"/>
                <a:ext cx="11485848" cy="4299382"/>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spc="-100" dirty="0" smtClean="0">
                    <a:latin typeface="Book Antiqua" panose="02040602050305030304" pitchFamily="18" charset="0"/>
                  </a:rPr>
                  <a:t>v</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min</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内的浓度变化</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spc="-100" dirty="0" smtClean="0">
                    <a:latin typeface="Book Antiqua" panose="02040602050305030304" pitchFamily="18" charset="0"/>
                  </a:rPr>
                  <a:t>v</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𝟔𝐦𝐨𝐥</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m:rPr>
                                <m:nor/>
                              </m:rP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𝟐𝟎𝐦𝐢𝐧</m:t>
                        </m:r>
                      </m:den>
                    </m:f>
                  </m:oMath>
                </a14:m>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温度高的起始浓度也大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因此不能说明其分解速率快是受温度影响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的曲线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温度升高的同时反应物起始浓度减小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曲线斜率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可知分解速率增大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说明温度升高使分解速率增大的程度超过了浓度减小使分解速率减小的程度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的平均分解速率随温度升高而</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min</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还是</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均无剩余</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因此分解率均为</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692696"/>
                <a:ext cx="11485848" cy="4299382"/>
              </a:xfrm>
              <a:blipFill>
                <a:blip r:embed="rId2"/>
                <a:stretch>
                  <a:fillRect l="-796" r="-849" b="-851"/>
                </a:stretch>
              </a:blipFill>
            </p:spPr>
            <p:txBody>
              <a:bodyPr/>
              <a:lstStyle/>
              <a:p>
                <a:r>
                  <a:rPr lang="zh-CN" altLang="en-US">
                    <a:noFill/>
                  </a:rPr>
                  <a:t> </a:t>
                </a:r>
              </a:p>
            </p:txBody>
          </p:sp>
        </mc:Fallback>
      </mc:AlternateContent>
      <p:pic>
        <p:nvPicPr>
          <p:cNvPr id="3" name="24解析.EPS" descr="id:2147491983;FounderCES"/>
          <p:cNvPicPr/>
          <p:nvPr/>
        </p:nvPicPr>
        <p:blipFill>
          <a:blip r:embed="rId3"/>
          <a:stretch>
            <a:fillRect/>
          </a:stretch>
        </p:blipFill>
        <p:spPr>
          <a:xfrm>
            <a:off x="455063" y="1129073"/>
            <a:ext cx="714244" cy="254525"/>
          </a:xfrm>
          <a:prstGeom prst="rect">
            <a:avLst/>
          </a:prstGeom>
        </p:spPr>
      </p:pic>
      <p:pic>
        <p:nvPicPr>
          <p:cNvPr id="5" name="cx460.jpg" descr="id:2147493102;FounderCES"/>
          <p:cNvPicPr/>
          <p:nvPr/>
        </p:nvPicPr>
        <p:blipFill>
          <a:blip r:embed="rId4">
            <a:clrChange>
              <a:clrFrom>
                <a:srgbClr val="FFFFFE"/>
              </a:clrFrom>
              <a:clrTo>
                <a:srgbClr val="FFFFFE">
                  <a:alpha val="0"/>
                </a:srgbClr>
              </a:clrTo>
            </a:clrChange>
          </a:blip>
          <a:stretch>
            <a:fillRect/>
          </a:stretch>
        </p:blipFill>
        <p:spPr>
          <a:xfrm>
            <a:off x="4222998" y="4320874"/>
            <a:ext cx="2819572" cy="2264852"/>
          </a:xfrm>
          <a:prstGeom prst="rect">
            <a:avLst/>
          </a:prstGeom>
        </p:spPr>
      </p:pic>
    </p:spTree>
    <p:extLst>
      <p:ext uri="{BB962C8B-B14F-4D97-AF65-F5344CB8AC3E}">
        <p14:creationId xmlns:p14="http://schemas.microsoft.com/office/powerpoint/2010/main" val="692655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43710" y="764704"/>
            <a:ext cx="11502992" cy="2376264"/>
          </a:xfrm>
          <a:prstGeom prst="rect">
            <a:avLst/>
          </a:prstGeom>
        </p:spPr>
      </p:pic>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响反应速率的因素有多个且对速率的影响一致时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是无法确定反应速率的变化到底是哪个因素导致的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因此必须控制变量。但是当两个因素对速率的影响相反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根据最终速率的变化情况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可以推理出占主导的因素对反应速率的影响结论。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3123;FounderCES"/>
          <p:cNvPicPr/>
          <p:nvPr/>
        </p:nvPicPr>
        <p:blipFill>
          <a:blip r:embed="rId3"/>
          <a:stretch>
            <a:fillRect/>
          </a:stretch>
        </p:blipFill>
        <p:spPr>
          <a:xfrm>
            <a:off x="545119" y="911603"/>
            <a:ext cx="1589647" cy="348272"/>
          </a:xfrm>
          <a:prstGeom prst="rect">
            <a:avLst/>
          </a:prstGeom>
        </p:spPr>
      </p:pic>
    </p:spTree>
    <p:extLst>
      <p:ext uri="{BB962C8B-B14F-4D97-AF65-F5344CB8AC3E}">
        <p14:creationId xmlns:p14="http://schemas.microsoft.com/office/powerpoint/2010/main" val="1087756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效碰撞理论对影响化学反应速率的外界因素的解释</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化学反应速率与活化分子、有效碰撞的关系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化分子的百分数越大，单位体积内活化分子数越多，单位时间内有效碰撞的次数越多，化学反应速率越快。如图所示：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004;FounderCES"/>
          <p:cNvPicPr/>
          <p:nvPr/>
        </p:nvPicPr>
        <p:blipFill>
          <a:blip r:embed="rId2"/>
          <a:stretch>
            <a:fillRect/>
          </a:stretch>
        </p:blipFill>
        <p:spPr>
          <a:xfrm>
            <a:off x="499792" y="925084"/>
            <a:ext cx="932224" cy="327280"/>
          </a:xfrm>
          <a:prstGeom prst="rect">
            <a:avLst/>
          </a:prstGeom>
        </p:spPr>
      </p:pic>
      <p:pic>
        <p:nvPicPr>
          <p:cNvPr id="5" name="cx462.jpg" descr="id:2147493137;FounderCES"/>
          <p:cNvPicPr/>
          <p:nvPr/>
        </p:nvPicPr>
        <p:blipFill>
          <a:blip r:embed="rId3">
            <a:clrChange>
              <a:clrFrom>
                <a:srgbClr val="FFFFFE"/>
              </a:clrFrom>
              <a:clrTo>
                <a:srgbClr val="FFFFFE">
                  <a:alpha val="0"/>
                </a:srgbClr>
              </a:clrTo>
            </a:clrChange>
          </a:blip>
          <a:stretch>
            <a:fillRect/>
          </a:stretch>
        </p:blipFill>
        <p:spPr>
          <a:xfrm>
            <a:off x="3087797" y="3233958"/>
            <a:ext cx="6014818" cy="1491186"/>
          </a:xfrm>
          <a:prstGeom prst="rect">
            <a:avLst/>
          </a:prstGeom>
        </p:spPr>
      </p:pic>
    </p:spTree>
    <p:extLst>
      <p:ext uri="{BB962C8B-B14F-4D97-AF65-F5344CB8AC3E}">
        <p14:creationId xmlns:p14="http://schemas.microsoft.com/office/powerpoint/2010/main" val="737093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活化分子、有效碰撞与反应速率的关系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463.jpg" descr="id:2147493144;FounderCES"/>
          <p:cNvPicPr/>
          <p:nvPr/>
        </p:nvPicPr>
        <p:blipFill>
          <a:blip r:embed="rId2">
            <a:clrChange>
              <a:clrFrom>
                <a:srgbClr val="FFFFFE"/>
              </a:clrFrom>
              <a:clrTo>
                <a:srgbClr val="FFFFFE">
                  <a:alpha val="0"/>
                </a:srgbClr>
              </a:clrTo>
            </a:clrChange>
          </a:blip>
          <a:stretch>
            <a:fillRect/>
          </a:stretch>
        </p:blipFill>
        <p:spPr>
          <a:xfrm>
            <a:off x="3306645" y="1556792"/>
            <a:ext cx="5577123" cy="3516593"/>
          </a:xfrm>
          <a:prstGeom prst="rect">
            <a:avLst/>
          </a:prstGeom>
        </p:spPr>
      </p:pic>
    </p:spTree>
    <p:extLst>
      <p:ext uri="{BB962C8B-B14F-4D97-AF65-F5344CB8AC3E}">
        <p14:creationId xmlns:p14="http://schemas.microsoft.com/office/powerpoint/2010/main" val="469396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活化能与化学反应速率的关系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个化学反应往往由多步基元反应完成，活化能越大的基元反应，反应速率越慢。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活化能最大的反应为决速反应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51074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692696"/>
                <a:ext cx="11485848" cy="585942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实际上是经过两步基元反应完成的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该反应过程的能量变化如图所示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列说法不正确的是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第一步反应的逆反应的活化能是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第二步基元反应是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分子有效碰撞概率最大的步骤对应的基元反应是第一步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若使用催化剂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不会发生变化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C</a:t>
                </a:r>
                <a:endParaRPr lang="zh-CN" altLang="en-US"/>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692696"/>
                <a:ext cx="11485848" cy="5859425"/>
              </a:xfrm>
              <a:blipFill>
                <a:blip r:embed="rId2"/>
                <a:stretch>
                  <a:fillRect l="-796" b="-312"/>
                </a:stretch>
              </a:blipFill>
            </p:spPr>
            <p:txBody>
              <a:bodyPr/>
              <a:lstStyle/>
              <a:p>
                <a:r>
                  <a:rPr lang="zh-CN" altLang="en-US">
                    <a:noFill/>
                  </a:rPr>
                  <a:t> </a:t>
                </a:r>
              </a:p>
            </p:txBody>
          </p:sp>
        </mc:Fallback>
      </mc:AlternateContent>
      <p:pic>
        <p:nvPicPr>
          <p:cNvPr id="3" name="24典例3.EPS" descr="id:2147492019;FounderCES"/>
          <p:cNvPicPr/>
          <p:nvPr/>
        </p:nvPicPr>
        <p:blipFill>
          <a:blip r:embed="rId3"/>
          <a:stretch>
            <a:fillRect/>
          </a:stretch>
        </p:blipFill>
        <p:spPr>
          <a:xfrm>
            <a:off x="526041" y="940074"/>
            <a:ext cx="926785" cy="298607"/>
          </a:xfrm>
          <a:prstGeom prst="rect">
            <a:avLst/>
          </a:prstGeom>
        </p:spPr>
      </p:pic>
      <p:pic>
        <p:nvPicPr>
          <p:cNvPr id="5" name="24答案.EPS" descr="id:2147491990;FounderCES"/>
          <p:cNvPicPr/>
          <p:nvPr/>
        </p:nvPicPr>
        <p:blipFill>
          <a:blip r:embed="rId4"/>
          <a:stretch>
            <a:fillRect/>
          </a:stretch>
        </p:blipFill>
        <p:spPr>
          <a:xfrm>
            <a:off x="478582" y="6067418"/>
            <a:ext cx="745490" cy="265430"/>
          </a:xfrm>
          <a:prstGeom prst="rect">
            <a:avLst/>
          </a:prstGeom>
        </p:spPr>
      </p:pic>
      <p:pic>
        <p:nvPicPr>
          <p:cNvPr id="8" name="cx464.jpg" descr="id:2147493158;FounderCES"/>
          <p:cNvPicPr/>
          <p:nvPr/>
        </p:nvPicPr>
        <p:blipFill>
          <a:blip r:embed="rId5">
            <a:clrChange>
              <a:clrFrom>
                <a:srgbClr val="FFFFFE"/>
              </a:clrFrom>
              <a:clrTo>
                <a:srgbClr val="FFFFFE">
                  <a:alpha val="0"/>
                </a:srgbClr>
              </a:clrTo>
            </a:clrChange>
          </a:blip>
          <a:stretch>
            <a:fillRect/>
          </a:stretch>
        </p:blipFill>
        <p:spPr>
          <a:xfrm>
            <a:off x="6887294" y="963182"/>
            <a:ext cx="4340479" cy="2356739"/>
          </a:xfrm>
          <a:prstGeom prst="rect">
            <a:avLst/>
          </a:prstGeom>
        </p:spPr>
      </p:pic>
    </p:spTree>
    <p:extLst>
      <p:ext uri="{BB962C8B-B14F-4D97-AF65-F5344CB8AC3E}">
        <p14:creationId xmlns:p14="http://schemas.microsoft.com/office/powerpoint/2010/main" val="4118664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92041;FounderCES"/>
          <p:cNvPicPr/>
          <p:nvPr/>
        </p:nvPicPr>
        <p:blipFill>
          <a:blip r:embed="rId2"/>
          <a:stretch>
            <a:fillRect/>
          </a:stretch>
        </p:blipFill>
        <p:spPr>
          <a:xfrm>
            <a:off x="550590" y="972261"/>
            <a:ext cx="745490" cy="265430"/>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一步反应的逆反应的活化能是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总反应减去第一步基元反应可以得到第二步基元反应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分子有效碰撞概率最大的步骤是活化能最小的步骤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第二步的活化能最小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催化剂只改变反应的活化能大小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不会改变反应的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x464.jpg" descr="id:2147493158;FounderCES"/>
          <p:cNvPicPr/>
          <p:nvPr/>
        </p:nvPicPr>
        <p:blipFill>
          <a:blip r:embed="rId3">
            <a:clrChange>
              <a:clrFrom>
                <a:srgbClr val="FFFFFE"/>
              </a:clrFrom>
              <a:clrTo>
                <a:srgbClr val="FFFFFE">
                  <a:alpha val="0"/>
                </a:srgbClr>
              </a:clrTo>
            </a:clrChange>
          </a:blip>
          <a:stretch>
            <a:fillRect/>
          </a:stretch>
        </p:blipFill>
        <p:spPr>
          <a:xfrm>
            <a:off x="4078982" y="3356992"/>
            <a:ext cx="4340479" cy="2356739"/>
          </a:xfrm>
          <a:prstGeom prst="rect">
            <a:avLst/>
          </a:prstGeom>
        </p:spPr>
      </p:pic>
    </p:spTree>
    <p:extLst>
      <p:ext uri="{BB962C8B-B14F-4D97-AF65-F5344CB8AC3E}">
        <p14:creationId xmlns:p14="http://schemas.microsoft.com/office/powerpoint/2010/main" val="13162460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43710" y="764704"/>
            <a:ext cx="11502992" cy="2376264"/>
          </a:xfrm>
          <a:prstGeom prst="rect">
            <a:avLst/>
          </a:prstGeom>
        </p:spPr>
      </p:pic>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决有关活化能题目的规律方法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注意活化能最大的反应为决速反应。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求反应的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要用始态和终态的相对能量来计算。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判断基元反应的步数时要看波峰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有几个波峰就有几步基元反应。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3179;FounderCES"/>
          <p:cNvPicPr/>
          <p:nvPr/>
        </p:nvPicPr>
        <p:blipFill>
          <a:blip r:embed="rId3"/>
          <a:stretch>
            <a:fillRect/>
          </a:stretch>
        </p:blipFill>
        <p:spPr>
          <a:xfrm>
            <a:off x="572376" y="925972"/>
            <a:ext cx="1418374" cy="311182"/>
          </a:xfrm>
          <a:prstGeom prst="rect">
            <a:avLst/>
          </a:prstGeom>
        </p:spPr>
      </p:pic>
    </p:spTree>
    <p:extLst>
      <p:ext uri="{BB962C8B-B14F-4D97-AF65-F5344CB8AC3E}">
        <p14:creationId xmlns:p14="http://schemas.microsoft.com/office/powerpoint/2010/main" val="2311625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113938" y="656954"/>
            <a:ext cx="8255580" cy="5699361"/>
          </a:xfrm>
          <a:prstGeom prst="rect">
            <a:avLst/>
          </a:prstGeom>
        </p:spPr>
      </p:pic>
      <p:pic>
        <p:nvPicPr>
          <p:cNvPr id="3" name="图片 2"/>
          <p:cNvPicPr>
            <a:picLocks noChangeAspect="1"/>
          </p:cNvPicPr>
          <p:nvPr/>
        </p:nvPicPr>
        <p:blipFill>
          <a:blip r:embed="rId3"/>
          <a:stretch>
            <a:fillRect/>
          </a:stretch>
        </p:blipFill>
        <p:spPr>
          <a:xfrm>
            <a:off x="694606" y="2078752"/>
            <a:ext cx="1177968" cy="938464"/>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1826444" y="2514363"/>
            <a:ext cx="286942" cy="86768"/>
          </a:xfrm>
          <a:prstGeom prst="rect">
            <a:avLst/>
          </a:prstGeom>
        </p:spPr>
      </p:pic>
    </p:spTree>
    <p:extLst>
      <p:ext uri="{BB962C8B-B14F-4D97-AF65-F5344CB8AC3E}">
        <p14:creationId xmlns:p14="http://schemas.microsoft.com/office/powerpoint/2010/main" val="4040607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540883" y="2261533"/>
            <a:ext cx="8318204" cy="2334934"/>
          </a:xfrm>
          <a:prstGeom prst="rect">
            <a:avLst/>
          </a:prstGeom>
        </p:spPr>
      </p:pic>
      <p:pic>
        <p:nvPicPr>
          <p:cNvPr id="3" name="图片 2"/>
          <p:cNvPicPr>
            <a:picLocks noChangeAspect="1"/>
          </p:cNvPicPr>
          <p:nvPr/>
        </p:nvPicPr>
        <p:blipFill>
          <a:blip r:embed="rId3"/>
          <a:stretch>
            <a:fillRect/>
          </a:stretch>
        </p:blipFill>
        <p:spPr>
          <a:xfrm>
            <a:off x="2288538" y="3509971"/>
            <a:ext cx="1271569" cy="668314"/>
          </a:xfrm>
          <a:prstGeom prst="rect">
            <a:avLst/>
          </a:prstGeom>
        </p:spPr>
      </p:pic>
      <p:pic>
        <p:nvPicPr>
          <p:cNvPr id="4" name="图片 3"/>
          <p:cNvPicPr>
            <a:picLocks noChangeAspect="1"/>
          </p:cNvPicPr>
          <p:nvPr/>
        </p:nvPicPr>
        <p:blipFill>
          <a:blip r:embed="rId4"/>
          <a:stretch>
            <a:fillRect/>
          </a:stretch>
        </p:blipFill>
        <p:spPr>
          <a:xfrm>
            <a:off x="812782" y="3331907"/>
            <a:ext cx="1177968" cy="938464"/>
          </a:xfrm>
          <a:prstGeom prst="rect">
            <a:avLst/>
          </a:prstGeom>
        </p:spPr>
      </p:pic>
      <p:pic>
        <p:nvPicPr>
          <p:cNvPr id="5" name="图片 4"/>
          <p:cNvPicPr>
            <a:picLocks noChangeAspect="1"/>
          </p:cNvPicPr>
          <p:nvPr/>
        </p:nvPicPr>
        <p:blipFill>
          <a:blip r:embed="rId5">
            <a:clrChange>
              <a:clrFrom>
                <a:srgbClr val="FFFFFF"/>
              </a:clrFrom>
              <a:clrTo>
                <a:srgbClr val="FFFFFF">
                  <a:alpha val="0"/>
                </a:srgbClr>
              </a:clrTo>
            </a:clrChange>
          </a:blip>
          <a:stretch>
            <a:fillRect/>
          </a:stretch>
        </p:blipFill>
        <p:spPr>
          <a:xfrm>
            <a:off x="1916763" y="3801396"/>
            <a:ext cx="347200" cy="104990"/>
          </a:xfrm>
          <a:prstGeom prst="rect">
            <a:avLst/>
          </a:prstGeom>
        </p:spPr>
      </p:pic>
    </p:spTree>
    <p:extLst>
      <p:ext uri="{BB962C8B-B14F-4D97-AF65-F5344CB8AC3E}">
        <p14:creationId xmlns:p14="http://schemas.microsoft.com/office/powerpoint/2010/main" val="1735758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0768"/>
                <a:ext cx="11485848" cy="303730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学反应速率</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：表示化学反应过程进行快慢的物理量。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：单位时间内反应物浓度的减少或生成物浓度的增加。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v</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0768"/>
                <a:ext cx="11485848" cy="3037306"/>
              </a:xfrm>
              <a:blipFill>
                <a:blip r:embed="rId2"/>
                <a:stretch>
                  <a:fillRect l="-796" b="-3815"/>
                </a:stretch>
              </a:blipFill>
            </p:spPr>
            <p:txBody>
              <a:bodyPr/>
              <a:lstStyle/>
              <a:p>
                <a:r>
                  <a:rPr lang="zh-CN" altLang="en-US">
                    <a:noFill/>
                  </a:rPr>
                  <a:t> </a:t>
                </a:r>
              </a:p>
            </p:txBody>
          </p:sp>
        </mc:Fallback>
      </mc:AlternateContent>
      <p:pic>
        <p:nvPicPr>
          <p:cNvPr id="4" name="24知识过.EPS" descr="id:2147491679;FounderCES"/>
          <p:cNvPicPr/>
          <p:nvPr/>
        </p:nvPicPr>
        <p:blipFill>
          <a:blip r:embed="rId3"/>
          <a:stretch>
            <a:fillRect/>
          </a:stretch>
        </p:blipFill>
        <p:spPr>
          <a:xfrm>
            <a:off x="3070870" y="692696"/>
            <a:ext cx="6555146" cy="566430"/>
          </a:xfrm>
          <a:prstGeom prst="rect">
            <a:avLst/>
          </a:prstGeom>
        </p:spPr>
      </p:pic>
      <p:pic>
        <p:nvPicPr>
          <p:cNvPr id="5" name="知识点1.EPS" descr="id:2147491686;FounderCES"/>
          <p:cNvPicPr/>
          <p:nvPr/>
        </p:nvPicPr>
        <p:blipFill>
          <a:blip r:embed="rId4"/>
          <a:stretch>
            <a:fillRect/>
          </a:stretch>
        </p:blipFill>
        <p:spPr>
          <a:xfrm>
            <a:off x="478582" y="1483275"/>
            <a:ext cx="1308100" cy="361315"/>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764704"/>
            <a:ext cx="11502992" cy="3600400"/>
          </a:xfrm>
          <a:prstGeom prst="rect">
            <a:avLst/>
          </a:prstGeom>
        </p:spPr>
      </p:pic>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意事项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化学反应速率是一段时间内的平均速率而不是瞬时速率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且均取正值。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同一化学反应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可以用不同物质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不包括固体和纯液体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因此在表示时要指明物质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即要在化学反应速</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率</a:t>
            </a:r>
            <a:r>
              <a:rPr lang="en-US" altLang="zh-CN" b="1" i="1" dirty="0">
                <a:latin typeface="Book Antiqua" panose="02040602050305030304" pitchFamily="18" charset="0"/>
              </a:rPr>
              <a:t>v</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标明。</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在同一化学反应中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用不同物质表示的化学反应速率的数值不一定相同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但它们表示的意义完全相同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即表示整个化学反应进行的快慢。</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975;FounderCES"/>
          <p:cNvPicPr/>
          <p:nvPr/>
        </p:nvPicPr>
        <p:blipFill>
          <a:blip r:embed="rId3"/>
          <a:stretch>
            <a:fillRect/>
          </a:stretch>
        </p:blipFill>
        <p:spPr>
          <a:xfrm>
            <a:off x="587232" y="917017"/>
            <a:ext cx="1547534" cy="304267"/>
          </a:xfrm>
          <a:prstGeom prst="rect">
            <a:avLst/>
          </a:prstGeom>
        </p:spPr>
      </p:pic>
    </p:spTree>
    <p:extLst>
      <p:ext uri="{BB962C8B-B14F-4D97-AF65-F5344CB8AC3E}">
        <p14:creationId xmlns:p14="http://schemas.microsoft.com/office/powerpoint/2010/main" val="1100089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响化学反应速率的因素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相同条件下，不同的化学反应的反应速率首先是由反应物自身的组成、结构和性质等因素决定的。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外因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律：对于气体反应和溶液中的反应，当其他条件相同时，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增大反应物的浓度，化学</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反应</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速率增大；减小反应物的浓度，化学反应的速率减小。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1700;FounderCES"/>
          <p:cNvPicPr/>
          <p:nvPr/>
        </p:nvPicPr>
        <p:blipFill>
          <a:blip r:embed="rId2"/>
          <a:stretch>
            <a:fillRect/>
          </a:stretch>
        </p:blipFill>
        <p:spPr>
          <a:xfrm>
            <a:off x="478582" y="908720"/>
            <a:ext cx="1240155" cy="329565"/>
          </a:xfrm>
          <a:prstGeom prst="rect">
            <a:avLst/>
          </a:prstGeom>
        </p:spPr>
      </p:pic>
    </p:spTree>
    <p:extLst>
      <p:ext uri="{BB962C8B-B14F-4D97-AF65-F5344CB8AC3E}">
        <p14:creationId xmlns:p14="http://schemas.microsoft.com/office/powerpoint/2010/main" val="84805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843907"/>
              </a:xfrm>
            </p:spPr>
            <p:txBody>
              <a:bodyPr/>
              <a:lstStyle/>
              <a:p>
                <a:pPr hangingPunct="0">
                  <a:lnSpc>
                    <a:spcPct val="120000"/>
                  </a:lnSpc>
                </a:pPr>
                <a:r>
                  <a:rPr lang="en-US" altLang="zh-CN" sz="2200" b="1" smtClean="0"/>
                  <a:t>(3)</a:t>
                </a:r>
                <a:r>
                  <a:rPr lang="zh-CN" altLang="zh-CN" sz="2200" b="1"/>
                  <a:t>压强</a:t>
                </a:r>
                <a:endParaRPr lang="zh-CN" altLang="zh-CN" sz="2200"/>
              </a:p>
              <a:p>
                <a:pPr hangingPunct="0">
                  <a:lnSpc>
                    <a:spcPct val="120000"/>
                  </a:lnSpc>
                </a:pPr>
                <a:r>
                  <a:rPr lang="en-US" altLang="zh-CN" sz="2200" b="1" smtClean="0"/>
                  <a:t>       </a:t>
                </a:r>
                <a:r>
                  <a:rPr lang="zh-CN" altLang="zh-CN" sz="2200" b="1" smtClean="0"/>
                  <a:t>规</a:t>
                </a:r>
                <a:r>
                  <a:rPr lang="zh-CN" altLang="zh-CN" sz="2200" b="1"/>
                  <a:t>律：对于气体反应，在相同温度下，增大压强</a:t>
                </a:r>
                <a:r>
                  <a:rPr lang="en-US" altLang="zh-CN" sz="2200" b="1"/>
                  <a:t>(</a:t>
                </a:r>
                <a:r>
                  <a:rPr lang="zh-CN" altLang="zh-CN" sz="2200" b="1"/>
                  <a:t>减小容器容积</a:t>
                </a:r>
                <a:r>
                  <a:rPr lang="en-US" altLang="zh-CN" sz="2200" b="1"/>
                  <a:t>)</a:t>
                </a:r>
                <a:r>
                  <a:rPr lang="zh-CN" altLang="zh-CN" sz="2200" b="1"/>
                  <a:t>，化学反应速率增大；减小压强</a:t>
                </a:r>
                <a:r>
                  <a:rPr lang="en-US" altLang="zh-CN" sz="2200" b="1"/>
                  <a:t>(</a:t>
                </a:r>
                <a:r>
                  <a:rPr lang="zh-CN" altLang="zh-CN" sz="2200" b="1"/>
                  <a:t>增大容器容积</a:t>
                </a:r>
                <a:r>
                  <a:rPr lang="en-US" altLang="zh-CN" sz="2200" b="1"/>
                  <a:t>)</a:t>
                </a:r>
                <a:r>
                  <a:rPr lang="zh-CN" altLang="zh-CN" sz="2200" b="1"/>
                  <a:t>，化学反应速率减小。</a:t>
                </a:r>
                <a:endParaRPr lang="zh-CN" altLang="zh-CN" sz="2200"/>
              </a:p>
              <a:p>
                <a:pPr hangingPunct="0">
                  <a:lnSpc>
                    <a:spcPct val="120000"/>
                  </a:lnSpc>
                </a:pPr>
                <a:r>
                  <a:rPr lang="en-US" altLang="zh-CN" sz="2200" b="1"/>
                  <a:t>a.</a:t>
                </a:r>
                <a:r>
                  <a:rPr lang="zh-CN" altLang="zh-CN" sz="2200" b="1"/>
                  <a:t>恒温时</a:t>
                </a:r>
                <a:endParaRPr lang="zh-CN" altLang="zh-CN" sz="2200"/>
              </a:p>
              <a:p>
                <a:pPr hangingPunct="0">
                  <a:lnSpc>
                    <a:spcPct val="120000"/>
                  </a:lnSpc>
                </a:pPr>
                <a:r>
                  <a:rPr lang="zh-CN" altLang="zh-CN" sz="2200" b="1" smtClean="0"/>
                  <a:t>压缩</a:t>
                </a:r>
                <a:r>
                  <a:rPr lang="zh-CN" altLang="zh-CN" sz="2200" b="1"/>
                  <a:t>体积</a:t>
                </a:r>
                <a14:m>
                  <m:oMath xmlns:m="http://schemas.openxmlformats.org/officeDocument/2006/math">
                    <m:groupChr>
                      <m:groupChrPr>
                        <m:chr m:val="→"/>
                        <m:vertJc m:val="bot"/>
                        <m:ctrlPr>
                          <a:rPr lang="zh-CN" altLang="zh-CN" sz="20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压强增大</a:t>
                </a:r>
                <a14:m>
                  <m:oMath xmlns:m="http://schemas.openxmlformats.org/officeDocument/2006/math">
                    <m:groupChr>
                      <m:groupChrPr>
                        <m:chr m:val="→"/>
                        <m:vertJc m:val="bot"/>
                        <m:ctrlPr>
                          <a:rPr lang="zh-CN" altLang="zh-CN" sz="20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反应物浓度增大</a:t>
                </a:r>
                <a14:m>
                  <m:oMath xmlns:m="http://schemas.openxmlformats.org/officeDocument/2006/math">
                    <m:groupChr>
                      <m:groupChrPr>
                        <m:chr m:val="→"/>
                        <m:vertJc m:val="bot"/>
                        <m:ctrlPr>
                          <a:rPr lang="zh-CN" altLang="zh-CN" sz="20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反应速率加快</a:t>
                </a:r>
                <a:endParaRPr lang="zh-CN" altLang="zh-CN" sz="2200"/>
              </a:p>
              <a:p>
                <a:pPr hangingPunct="0">
                  <a:lnSpc>
                    <a:spcPct val="120000"/>
                  </a:lnSpc>
                </a:pPr>
                <a:r>
                  <a:rPr lang="en-US" altLang="zh-CN" sz="2200" b="1"/>
                  <a:t>b.</a:t>
                </a:r>
                <a:r>
                  <a:rPr lang="zh-CN" altLang="zh-CN" sz="2200" b="1"/>
                  <a:t>恒温恒容时</a:t>
                </a:r>
                <a:endParaRPr lang="zh-CN" altLang="zh-CN" sz="2200"/>
              </a:p>
              <a:p>
                <a:pPr hangingPunct="0">
                  <a:lnSpc>
                    <a:spcPct val="120000"/>
                  </a:lnSpc>
                </a:pPr>
                <a:r>
                  <a:rPr lang="zh-CN" altLang="zh-CN" sz="2200" b="1" smtClean="0"/>
                  <a:t>充</a:t>
                </a:r>
                <a:r>
                  <a:rPr lang="zh-CN" altLang="zh-CN" sz="2200" b="1"/>
                  <a:t>入气体反应物</a:t>
                </a:r>
                <a14:m>
                  <m:oMath xmlns:m="http://schemas.openxmlformats.org/officeDocument/2006/math">
                    <m:groupChr>
                      <m:groupChrPr>
                        <m:chr m:val="→"/>
                        <m:vertJc m:val="bot"/>
                        <m:ctrlPr>
                          <a:rPr lang="zh-CN" altLang="zh-CN" sz="2000" b="1" i="1">
                            <a:latin typeface="Cambria Math" panose="02040503050406030204" pitchFamily="18" charset="0"/>
                          </a:rPr>
                        </m:ctrlPr>
                      </m:groupChrPr>
                      <m:e>
                        <m:r>
                          <m:rPr>
                            <m:nor/>
                          </m:rPr>
                          <a:rPr lang="zh-CN" altLang="en-US"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气体反应物浓度增大</a:t>
                </a:r>
                <a:r>
                  <a:rPr lang="en-US" altLang="zh-CN" sz="2200" b="1"/>
                  <a:t>(</a:t>
                </a:r>
                <a:r>
                  <a:rPr lang="zh-CN" altLang="zh-CN" sz="2200" b="1"/>
                  <a:t>压强也增大</a:t>
                </a:r>
                <a:r>
                  <a:rPr lang="en-US" altLang="zh-CN" sz="2200" b="1"/>
                  <a:t>)</a:t>
                </a:r>
                <a14:m>
                  <m:oMath xmlns:m="http://schemas.openxmlformats.org/officeDocument/2006/math">
                    <m:r>
                      <a:rPr lang="en-US" altLang="zh-CN" sz="2000" b="1">
                        <a:latin typeface="Cambria Math" panose="02040503050406030204" pitchFamily="18" charset="0"/>
                      </a:rPr>
                      <m:t> </m:t>
                    </m:r>
                    <m:groupChr>
                      <m:groupChrPr>
                        <m:chr m:val="→"/>
                        <m:vertJc m:val="bot"/>
                        <m:ctrlPr>
                          <a:rPr lang="zh-CN" altLang="zh-CN" sz="20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反应速率加快</a:t>
                </a:r>
                <a:endParaRPr lang="zh-CN" altLang="zh-CN" sz="2200"/>
              </a:p>
              <a:p>
                <a:pPr hangingPunct="0">
                  <a:lnSpc>
                    <a:spcPct val="120000"/>
                  </a:lnSpc>
                </a:pPr>
                <a:r>
                  <a:rPr lang="zh-CN" altLang="zh-CN" sz="2200" b="1" smtClean="0"/>
                  <a:t>充</a:t>
                </a:r>
                <a:r>
                  <a:rPr lang="zh-CN" altLang="zh-CN" sz="2200" b="1"/>
                  <a:t>入惰性气体</a:t>
                </a:r>
                <a:r>
                  <a:rPr lang="en-US" altLang="zh-CN" sz="2200" b="1"/>
                  <a:t>(</a:t>
                </a:r>
                <a:r>
                  <a:rPr lang="zh-CN" altLang="zh-CN" sz="2200" b="1"/>
                  <a:t>不参与反应</a:t>
                </a:r>
                <a:r>
                  <a:rPr lang="en-US" altLang="zh-CN" sz="2200" b="1"/>
                  <a:t>)</a:t>
                </a:r>
                <a14:m>
                  <m:oMath xmlns:m="http://schemas.openxmlformats.org/officeDocument/2006/math">
                    <m:r>
                      <a:rPr lang="en-US" altLang="zh-CN" sz="2200" b="1">
                        <a:latin typeface="Cambria Math" panose="02040503050406030204" pitchFamily="18" charset="0"/>
                      </a:rPr>
                      <m:t> </m:t>
                    </m:r>
                    <m:groupChr>
                      <m:groupChrPr>
                        <m:chr m:val="→"/>
                        <m:vertJc m:val="bot"/>
                        <m:ctrlPr>
                          <a:rPr lang="zh-CN" altLang="zh-CN" sz="22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总压强增大</a:t>
                </a:r>
                <a14:m>
                  <m:oMath xmlns:m="http://schemas.openxmlformats.org/officeDocument/2006/math">
                    <m:m>
                      <m:mPr>
                        <m:mcs>
                          <m:mc>
                            <m:mcPr>
                              <m:count m:val="1"/>
                              <m:mcJc m:val="center"/>
                            </m:mcPr>
                          </m:mc>
                        </m:mcs>
                        <m:ctrlPr>
                          <a:rPr lang="zh-CN" altLang="zh-CN" sz="2200" b="1" i="1">
                            <a:latin typeface="Cambria Math" panose="02040503050406030204" pitchFamily="18" charset="0"/>
                          </a:rPr>
                        </m:ctrlPr>
                      </m:mPr>
                      <m:mr>
                        <m:e>
                          <m:r>
                            <a:rPr lang="en-US" altLang="zh-CN" sz="2200" b="1" i="1">
                              <a:latin typeface="Cambria Math" panose="02040503050406030204" pitchFamily="18" charset="0"/>
                            </a:rPr>
                            <m:t> </m:t>
                          </m:r>
                        </m:e>
                      </m:mr>
                      <m:mr>
                        <m:e>
                          <m:acc>
                            <m:accPr>
                              <m:chr m:val="⃗"/>
                              <m:ctrlPr>
                                <a:rPr lang="zh-CN" altLang="zh-CN" sz="2200" b="1" i="1">
                                  <a:latin typeface="Cambria Math" panose="02040503050406030204" pitchFamily="18" charset="0"/>
                                </a:rPr>
                              </m:ctrlPr>
                            </m:accPr>
                            <m:e>
                              <m:r>
                                <a:rPr lang="en-US" altLang="zh-CN" sz="2200" b="1">
                                  <a:latin typeface="Cambria Math" panose="02040503050406030204" pitchFamily="18" charset="0"/>
                                </a:rPr>
                                <m:t>         </m:t>
                              </m:r>
                            </m:e>
                          </m:acc>
                        </m:e>
                      </m:mr>
                    </m:m>
                  </m:oMath>
                </a14:m>
                <a:r>
                  <a:rPr lang="zh-CN" altLang="zh-CN" sz="2200" b="1"/>
                  <a:t>反应物浓度未改变</a:t>
                </a:r>
                <a14:m>
                  <m:oMath xmlns:m="http://schemas.openxmlformats.org/officeDocument/2006/math">
                    <m:m>
                      <m:mPr>
                        <m:mcs>
                          <m:mc>
                            <m:mcPr>
                              <m:count m:val="1"/>
                              <m:mcJc m:val="center"/>
                            </m:mcPr>
                          </m:mc>
                        </m:mcs>
                        <m:ctrlPr>
                          <a:rPr lang="zh-CN" altLang="zh-CN" sz="2200" b="1" i="1">
                            <a:latin typeface="Cambria Math" panose="02040503050406030204" pitchFamily="18" charset="0"/>
                          </a:rPr>
                        </m:ctrlPr>
                      </m:mPr>
                      <m:mr>
                        <m:e>
                          <m:r>
                            <a:rPr lang="en-US" altLang="zh-CN" sz="2200" b="1" i="1">
                              <a:latin typeface="Cambria Math" panose="02040503050406030204" pitchFamily="18" charset="0"/>
                            </a:rPr>
                            <m:t> </m:t>
                          </m:r>
                        </m:e>
                      </m:mr>
                      <m:mr>
                        <m:e>
                          <m:acc>
                            <m:accPr>
                              <m:chr m:val="⃗"/>
                              <m:ctrlPr>
                                <a:rPr lang="zh-CN" altLang="zh-CN" sz="2200" b="1" i="1">
                                  <a:latin typeface="Cambria Math" panose="02040503050406030204" pitchFamily="18" charset="0"/>
                                </a:rPr>
                              </m:ctrlPr>
                            </m:accPr>
                            <m:e>
                              <m:r>
                                <a:rPr lang="en-US" altLang="zh-CN" sz="2200" b="1">
                                  <a:latin typeface="Cambria Math" panose="02040503050406030204" pitchFamily="18" charset="0"/>
                                </a:rPr>
                                <m:t>         </m:t>
                              </m:r>
                            </m:e>
                          </m:acc>
                        </m:e>
                      </m:mr>
                    </m:m>
                  </m:oMath>
                </a14:m>
                <a:r>
                  <a:rPr lang="zh-CN" altLang="zh-CN" sz="2200" b="1"/>
                  <a:t>反应速率不变</a:t>
                </a:r>
                <a:endParaRPr lang="zh-CN" altLang="zh-CN" sz="2200"/>
              </a:p>
              <a:p>
                <a:pPr hangingPunct="0">
                  <a:lnSpc>
                    <a:spcPct val="120000"/>
                  </a:lnSpc>
                </a:pPr>
                <a:r>
                  <a:rPr lang="en-US" altLang="zh-CN" sz="2200" b="1"/>
                  <a:t>c.</a:t>
                </a:r>
                <a:r>
                  <a:rPr lang="zh-CN" altLang="zh-CN" sz="2200" b="1"/>
                  <a:t>恒温恒压时</a:t>
                </a:r>
                <a:endParaRPr lang="zh-CN" altLang="zh-CN" sz="2200"/>
              </a:p>
              <a:p>
                <a:pPr hangingPunct="0">
                  <a:lnSpc>
                    <a:spcPct val="120000"/>
                  </a:lnSpc>
                </a:pPr>
                <a:r>
                  <a:rPr lang="zh-CN" altLang="zh-CN" sz="2200" b="1" smtClean="0"/>
                  <a:t>充</a:t>
                </a:r>
                <a:r>
                  <a:rPr lang="zh-CN" altLang="zh-CN" sz="2200" b="1"/>
                  <a:t>入惰性气体</a:t>
                </a:r>
                <a:r>
                  <a:rPr lang="en-US" altLang="zh-CN" sz="2200" b="1"/>
                  <a:t>(</a:t>
                </a:r>
                <a:r>
                  <a:rPr lang="zh-CN" altLang="zh-CN" sz="2200" b="1"/>
                  <a:t>不参与反应</a:t>
                </a:r>
                <a:r>
                  <a:rPr lang="en-US" altLang="zh-CN" sz="2200" b="1"/>
                  <a:t>)</a:t>
                </a:r>
                <a14:m>
                  <m:oMath xmlns:m="http://schemas.openxmlformats.org/officeDocument/2006/math">
                    <m:r>
                      <a:rPr lang="en-US" altLang="zh-CN" sz="2200" b="1">
                        <a:latin typeface="Cambria Math" panose="02040503050406030204" pitchFamily="18" charset="0"/>
                      </a:rPr>
                      <m:t> </m:t>
                    </m:r>
                    <m:groupChr>
                      <m:groupChrPr>
                        <m:chr m:val="→"/>
                        <m:vertJc m:val="bot"/>
                        <m:ctrlPr>
                          <a:rPr lang="zh-CN" altLang="zh-CN" sz="22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容器容积增大</a:t>
                </a:r>
                <a14:m>
                  <m:oMath xmlns:m="http://schemas.openxmlformats.org/officeDocument/2006/math">
                    <m:groupChr>
                      <m:groupChrPr>
                        <m:chr m:val="→"/>
                        <m:vertJc m:val="bot"/>
                        <m:ctrlPr>
                          <a:rPr lang="zh-CN" altLang="zh-CN" sz="22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气体反应物浓度减小</a:t>
                </a:r>
                <a14:m>
                  <m:oMath xmlns:m="http://schemas.openxmlformats.org/officeDocument/2006/math">
                    <m:groupChr>
                      <m:groupChrPr>
                        <m:chr m:val="→"/>
                        <m:vertJc m:val="bot"/>
                        <m:ctrlPr>
                          <a:rPr lang="zh-CN" altLang="zh-CN" sz="2200" b="1" i="1">
                            <a:latin typeface="Cambria Math" panose="02040503050406030204" pitchFamily="18" charset="0"/>
                          </a:rPr>
                        </m:ctrlPr>
                      </m:groupCh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引起</m:t>
                        </m:r>
                      </m:e>
                    </m:groupChr>
                  </m:oMath>
                </a14:m>
                <a:r>
                  <a:rPr lang="zh-CN" altLang="zh-CN" sz="2200" b="1"/>
                  <a:t>反应速率减小</a:t>
                </a:r>
                <a:endParaRPr lang="zh-CN" altLang="zh-CN" sz="2200"/>
              </a:p>
              <a:p>
                <a:pPr hangingPunct="0">
                  <a:lnSpc>
                    <a:spcPct val="120000"/>
                  </a:lnSpc>
                </a:pPr>
                <a:r>
                  <a:rPr lang="en-US" altLang="zh-CN" sz="2200" b="1"/>
                  <a:t>(4)</a:t>
                </a:r>
                <a:r>
                  <a:rPr lang="zh-CN" altLang="zh-CN" sz="2200" b="1"/>
                  <a:t>催化剂</a:t>
                </a:r>
                <a:endParaRPr lang="zh-CN" altLang="zh-CN" sz="2200"/>
              </a:p>
              <a:p>
                <a:pPr hangingPunct="0">
                  <a:lnSpc>
                    <a:spcPct val="120000"/>
                  </a:lnSpc>
                </a:pPr>
                <a:r>
                  <a:rPr lang="zh-CN" altLang="zh-CN" sz="2200" b="1" smtClean="0"/>
                  <a:t>正</a:t>
                </a:r>
                <a:r>
                  <a:rPr lang="zh-CN" altLang="zh-CN" sz="2200" b="1" smtClean="0"/>
                  <a:t>催</a:t>
                </a:r>
                <a:r>
                  <a:rPr lang="zh-CN" altLang="zh-CN" sz="2200" b="1"/>
                  <a:t>化剂：加快反应速率；负催化剂：减慢反应速率；催化剂一般指正催化剂。</a:t>
                </a:r>
                <a:endParaRPr lang="zh-CN" altLang="zh-CN" sz="2200"/>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843907"/>
              </a:xfrm>
              <a:blipFill>
                <a:blip r:embed="rId2"/>
                <a:stretch>
                  <a:fillRect l="-690" t="-417" r="-690" b="-2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673425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764703"/>
            <a:ext cx="11502992" cy="4910073"/>
          </a:xfrm>
          <a:prstGeom prst="rect">
            <a:avLst/>
          </a:prstGeom>
        </p:spPr>
      </p:pic>
      <p:sp>
        <p:nvSpPr>
          <p:cNvPr id="3" name="内容占位符 2"/>
          <p:cNvSpPr>
            <a:spLocks noGrp="1"/>
          </p:cNvSpPr>
          <p:nvPr>
            <p:ph idx="1"/>
          </p:nvPr>
        </p:nvSpPr>
        <p:spPr>
          <a:xfrm>
            <a:off x="360854" y="746120"/>
            <a:ext cx="11485848" cy="4928657"/>
          </a:xfrm>
        </p:spPr>
        <p:txBody>
          <a:bodyPr/>
          <a:lstStyle/>
          <a:p>
            <a:pPr hangingPunct="0">
              <a:lnSpc>
                <a:spcPct val="12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固体和纯液体的浓度可视为常数</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故改变其物质的量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对反应速率无影响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可通过改变它们的接触面积影响反应速率。</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改变压强只对参与反应的气体物质产生影响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而对于固体或纯液体</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可以认为改变压强对它们的反应速率没有影响。</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升高温度</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正、逆反应的反应速率都增大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但增大的程度不同</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降低温度</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正、逆反应的反应速率都减小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但减小的程度不同。</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同一催化剂能同等程度地改变化学反应的正、逆反应速率。</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很多催化剂会受到温度的影响</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催化剂活性会升高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但温度太高又会使催化剂活性减弱甚至失去活性。</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反应物主要是通过接触催化剂来加快反应速率</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催化剂表面若被非反应物覆盖则会减弱其催化作用。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一般情况下</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外因对反应速率的影响大小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温度</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浓度、压强。</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989;FounderCES"/>
          <p:cNvPicPr/>
          <p:nvPr/>
        </p:nvPicPr>
        <p:blipFill>
          <a:blip r:embed="rId3"/>
          <a:stretch>
            <a:fillRect/>
          </a:stretch>
        </p:blipFill>
        <p:spPr>
          <a:xfrm>
            <a:off x="504460" y="784956"/>
            <a:ext cx="1401445" cy="327025"/>
          </a:xfrm>
          <a:prstGeom prst="rect">
            <a:avLst/>
          </a:prstGeom>
        </p:spPr>
      </p:pic>
    </p:spTree>
    <p:extLst>
      <p:ext uri="{BB962C8B-B14F-4D97-AF65-F5344CB8AC3E}">
        <p14:creationId xmlns:p14="http://schemas.microsoft.com/office/powerpoint/2010/main" val="253949256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TotalTime>
  <Words>1483</Words>
  <Application>Microsoft Office PowerPoint</Application>
  <PresentationFormat>自定义</PresentationFormat>
  <Paragraphs>138</Paragraphs>
  <Slides>29</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29</vt:i4>
      </vt:variant>
    </vt:vector>
  </HeadingPairs>
  <TitlesOfParts>
    <vt:vector size="40"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411</cp:revision>
  <dcterms:created xsi:type="dcterms:W3CDTF">2020-11-06T05:24:00Z</dcterms:created>
  <dcterms:modified xsi:type="dcterms:W3CDTF">2025-06-26T02:01:11Z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